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10"/>
  </p:handoutMasterIdLst>
  <p:sldIdLst>
    <p:sldId id="256" r:id="rId2"/>
    <p:sldId id="264" r:id="rId3"/>
    <p:sldId id="265" r:id="rId4"/>
    <p:sldId id="257" r:id="rId5"/>
    <p:sldId id="270" r:id="rId6"/>
    <p:sldId id="267" r:id="rId7"/>
    <p:sldId id="271" r:id="rId8"/>
    <p:sldId id="259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45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defTabSz="914108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122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algn="r" defTabSz="914108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defTabSz="914108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122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algn="r" defTabSz="914108">
              <a:defRPr sz="1200">
                <a:latin typeface="Arial" charset="0"/>
              </a:defRPr>
            </a:lvl1pPr>
          </a:lstStyle>
          <a:p>
            <a:fld id="{6FABA32C-9109-4473-B8CF-E1AE0CDDBA5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1757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4BCAD4C-A21F-45BD-A474-377C33264B4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3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42AD0-143A-4DAA-A781-82DBAD2B28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0202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215C1D-459B-4E80-8EF9-72ACDFDAAC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54952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E838930-0422-49A5-AEE6-8669A67FA6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5842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485294-2572-4607-8976-FA272D066B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9843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3F16C7-895F-4C2E-A19C-CC2FB72B68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2116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C81DC-FEA2-4604-9265-A6C698D898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3875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D7CB4A-994F-425D-B45A-FA4AEAA01F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322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7FC036-5381-4CC9-A46C-488395AAE1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8220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7B7851-04BF-4AAB-AA97-0EE5D421E7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3139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DE869A-8E4D-48A7-9D4B-7CFB74936D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751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7535ED-4135-44FD-9AFB-11DBC9C6BF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003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BAA8362-3D43-4D27-91B8-3EECE40000FD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4103" name="Picture 7" descr="BORCV60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A_DBC064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652587" y="152400"/>
            <a:ext cx="7872413" cy="1143000"/>
          </a:xfrm>
        </p:spPr>
        <p:txBody>
          <a:bodyPr/>
          <a:lstStyle/>
          <a:p>
            <a:pPr algn="l"/>
            <a:r>
              <a:rPr lang="en-US" altLang="en-US" sz="3200" dirty="0">
                <a:solidFill>
                  <a:schemeClr val="accent2"/>
                </a:solidFill>
              </a:rPr>
              <a:t>Me llamo </a:t>
            </a:r>
            <a:r>
              <a:rPr lang="en-US" altLang="en-US" sz="3200" dirty="0" smtClean="0">
                <a:solidFill>
                  <a:schemeClr val="accent2"/>
                </a:solidFill>
              </a:rPr>
              <a:t>_________</a:t>
            </a:r>
            <a:r>
              <a:rPr lang="en-US" altLang="en-US" sz="3200" dirty="0">
                <a:solidFill>
                  <a:schemeClr val="accent2"/>
                </a:solidFill>
              </a:rPr>
              <a:t>	Clase </a:t>
            </a:r>
            <a:r>
              <a:rPr lang="en-US" altLang="en-US" sz="3200" dirty="0" smtClean="0">
                <a:solidFill>
                  <a:schemeClr val="accent2"/>
                </a:solidFill>
              </a:rPr>
              <a:t>602</a:t>
            </a:r>
            <a:r>
              <a:rPr lang="en-US" altLang="en-US" sz="3200" dirty="0">
                <a:solidFill>
                  <a:schemeClr val="accent2"/>
                </a:solidFill>
              </a:rPr>
              <a:t/>
            </a:r>
            <a:br>
              <a:rPr lang="en-US" altLang="en-US" sz="3200" dirty="0">
                <a:solidFill>
                  <a:schemeClr val="accent2"/>
                </a:solidFill>
              </a:rPr>
            </a:br>
            <a:r>
              <a:rPr lang="en-US" altLang="en-US" sz="3200" dirty="0">
                <a:solidFill>
                  <a:schemeClr val="accent2"/>
                </a:solidFill>
              </a:rPr>
              <a:t>La fecha es el </a:t>
            </a:r>
            <a:r>
              <a:rPr lang="en-US" altLang="en-US" sz="3200" dirty="0" smtClean="0">
                <a:solidFill>
                  <a:schemeClr val="accent2"/>
                </a:solidFill>
              </a:rPr>
              <a:t>3 </a:t>
            </a:r>
            <a:r>
              <a:rPr lang="en-US" altLang="en-US" sz="3200" dirty="0" smtClean="0">
                <a:solidFill>
                  <a:schemeClr val="accent2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accent2"/>
                </a:solidFill>
              </a:rPr>
              <a:t>noviembre</a:t>
            </a:r>
            <a:r>
              <a:rPr lang="en-US" altLang="en-US" sz="3200" dirty="0" smtClean="0">
                <a:solidFill>
                  <a:schemeClr val="accent2"/>
                </a:solidFill>
              </a:rPr>
              <a:t> </a:t>
            </a:r>
            <a:r>
              <a:rPr lang="en-US" altLang="en-US" sz="3200" dirty="0" smtClean="0">
                <a:solidFill>
                  <a:schemeClr val="accent2"/>
                </a:solidFill>
              </a:rPr>
              <a:t>del 2017</a:t>
            </a:r>
            <a:endParaRPr lang="en-US" altLang="en-US" sz="3200" dirty="0">
              <a:solidFill>
                <a:schemeClr val="accent2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229600" cy="5181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20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: </a:t>
            </a:r>
            <a:r>
              <a:rPr lang="es-ES_tradnl" altLang="en-US" sz="2800" dirty="0">
                <a:cs typeface="Times New Roman" pitchFamily="18" charset="0"/>
              </a:rPr>
              <a:t>¿Cómo eres tú </a:t>
            </a:r>
            <a:r>
              <a:rPr lang="es-ES_tradnl" altLang="en-US" sz="2800" dirty="0" smtClean="0">
                <a:cs typeface="Times New Roman" pitchFamily="18" charset="0"/>
              </a:rPr>
              <a:t>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i="1" dirty="0" err="1" smtClean="0">
                <a:solidFill>
                  <a:srgbClr val="7030A0"/>
                </a:solidFill>
                <a:cs typeface="Times New Roman" pitchFamily="18" charset="0"/>
              </a:rPr>
              <a:t>l.o</a:t>
            </a:r>
            <a:r>
              <a:rPr lang="es-ES_tradnl" altLang="en-US" sz="2800" i="1" dirty="0" smtClean="0">
                <a:solidFill>
                  <a:srgbClr val="7030A0"/>
                </a:solidFill>
                <a:cs typeface="Times New Roman" pitchFamily="18" charset="0"/>
              </a:rPr>
              <a:t>: to </a:t>
            </a:r>
            <a:r>
              <a:rPr lang="es-ES_tradnl" altLang="en-US" sz="2800" i="1" dirty="0" err="1" smtClean="0">
                <a:solidFill>
                  <a:srgbClr val="7030A0"/>
                </a:solidFill>
                <a:cs typeface="Times New Roman" pitchFamily="18" charset="0"/>
              </a:rPr>
              <a:t>review</a:t>
            </a:r>
            <a:r>
              <a:rPr lang="es-ES_tradnl" altLang="en-US" sz="2800" i="1" dirty="0" smtClean="0">
                <a:solidFill>
                  <a:srgbClr val="7030A0"/>
                </a:solidFill>
                <a:cs typeface="Times New Roman" pitchFamily="18" charset="0"/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  <a:cs typeface="Times New Roman" pitchFamily="18" charset="0"/>
              </a:rPr>
              <a:t>the</a:t>
            </a:r>
            <a:r>
              <a:rPr lang="es-ES_tradnl" altLang="en-US" sz="2800" i="1" dirty="0" smtClean="0">
                <a:solidFill>
                  <a:srgbClr val="7030A0"/>
                </a:solidFill>
                <a:cs typeface="Times New Roman" pitchFamily="18" charset="0"/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  <a:cs typeface="Times New Roman" pitchFamily="18" charset="0"/>
              </a:rPr>
              <a:t>verb</a:t>
            </a:r>
            <a:r>
              <a:rPr lang="es-ES_tradnl" altLang="en-US" sz="2800" i="1" dirty="0" smtClean="0">
                <a:solidFill>
                  <a:srgbClr val="7030A0"/>
                </a:solidFill>
                <a:cs typeface="Times New Roman" pitchFamily="18" charset="0"/>
              </a:rPr>
              <a:t> “ser”</a:t>
            </a:r>
            <a:endParaRPr lang="es-ES_tradnl" altLang="en-US" sz="2800" i="1" dirty="0">
              <a:solidFill>
                <a:srgbClr val="7030A0"/>
              </a:solidFill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  <a:cs typeface="Times New Roman" pitchFamily="18" charset="0"/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2800" dirty="0" err="1">
                <a:cs typeface="Times New Roman" pitchFamily="18" charset="0"/>
              </a:rPr>
              <a:t>Copy</a:t>
            </a:r>
            <a:r>
              <a:rPr lang="es-ES_tradnl" altLang="en-US" sz="2800" dirty="0">
                <a:cs typeface="Times New Roman" pitchFamily="18" charset="0"/>
              </a:rPr>
              <a:t> and complete </a:t>
            </a:r>
            <a:r>
              <a:rPr lang="es-ES_tradnl" altLang="en-US" sz="2800" dirty="0" err="1">
                <a:cs typeface="Times New Roman" pitchFamily="18" charset="0"/>
              </a:rPr>
              <a:t>the</a:t>
            </a:r>
            <a:r>
              <a:rPr lang="es-ES_tradnl" altLang="en-US" sz="2800" dirty="0">
                <a:cs typeface="Times New Roman" pitchFamily="18" charset="0"/>
              </a:rPr>
              <a:t> </a:t>
            </a:r>
            <a:r>
              <a:rPr lang="es-ES_tradnl" altLang="en-US" sz="2800" dirty="0" err="1">
                <a:cs typeface="Times New Roman" pitchFamily="18" charset="0"/>
              </a:rPr>
              <a:t>sentences</a:t>
            </a:r>
            <a:r>
              <a:rPr lang="es-ES_tradnl" altLang="en-US" sz="2800" dirty="0">
                <a:cs typeface="Times New Roman" pitchFamily="18" charset="0"/>
              </a:rPr>
              <a:t> </a:t>
            </a:r>
            <a:r>
              <a:rPr lang="es-ES_tradnl" altLang="en-US" sz="2800" dirty="0" err="1">
                <a:cs typeface="Times New Roman" pitchFamily="18" charset="0"/>
              </a:rPr>
              <a:t>with</a:t>
            </a:r>
            <a:r>
              <a:rPr lang="es-ES_tradnl" altLang="en-US" sz="2800" dirty="0">
                <a:cs typeface="Times New Roman" pitchFamily="18" charset="0"/>
              </a:rPr>
              <a:t> </a:t>
            </a:r>
            <a:r>
              <a:rPr lang="es-ES_tradnl" altLang="en-US" sz="2800" dirty="0" err="1">
                <a:cs typeface="Times New Roman" pitchFamily="18" charset="0"/>
              </a:rPr>
              <a:t>the</a:t>
            </a:r>
            <a:r>
              <a:rPr lang="es-ES_tradnl" altLang="en-US" sz="2800" dirty="0">
                <a:cs typeface="Times New Roman" pitchFamily="18" charset="0"/>
              </a:rPr>
              <a:t> </a:t>
            </a:r>
            <a:r>
              <a:rPr lang="es-ES_tradnl" altLang="en-US" sz="2800" dirty="0" err="1">
                <a:cs typeface="Times New Roman" pitchFamily="18" charset="0"/>
              </a:rPr>
              <a:t>correct</a:t>
            </a:r>
            <a:r>
              <a:rPr lang="es-ES_tradnl" altLang="en-US" sz="2800" dirty="0">
                <a:cs typeface="Times New Roman" pitchFamily="18" charset="0"/>
              </a:rPr>
              <a:t> SPANISH PRONOUN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           </a:t>
            </a:r>
            <a:r>
              <a:rPr lang="es-ES_tradnl" altLang="en-US" sz="2800" i="1" dirty="0">
                <a:cs typeface="Times New Roman" pitchFamily="18" charset="0"/>
              </a:rPr>
              <a:t>(he) </a:t>
            </a:r>
            <a:r>
              <a:rPr lang="es-ES_tradnl" altLang="en-US" sz="2800" dirty="0">
                <a:cs typeface="Times New Roman" pitchFamily="18" charset="0"/>
              </a:rPr>
              <a:t> __________ es alto.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 		</a:t>
            </a:r>
            <a:r>
              <a:rPr lang="es-ES_tradnl" altLang="en-US" sz="2800" i="1" dirty="0">
                <a:cs typeface="Times New Roman" pitchFamily="18" charset="0"/>
              </a:rPr>
              <a:t>(I) </a:t>
            </a:r>
            <a:r>
              <a:rPr lang="es-ES_tradnl" altLang="en-US" sz="2800" dirty="0">
                <a:cs typeface="Times New Roman" pitchFamily="18" charset="0"/>
              </a:rPr>
              <a:t>__________ soy muy cómico.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           </a:t>
            </a:r>
            <a:r>
              <a:rPr lang="es-ES_tradnl" altLang="en-US" sz="2800" i="1" dirty="0">
                <a:cs typeface="Times New Roman" pitchFamily="18" charset="0"/>
              </a:rPr>
              <a:t>(</a:t>
            </a:r>
            <a:r>
              <a:rPr lang="es-ES_tradnl" altLang="en-US" sz="2800" i="1" dirty="0" err="1">
                <a:cs typeface="Times New Roman" pitchFamily="18" charset="0"/>
              </a:rPr>
              <a:t>we</a:t>
            </a:r>
            <a:r>
              <a:rPr lang="es-ES_tradnl" altLang="en-US" sz="2800" i="1" dirty="0">
                <a:cs typeface="Times New Roman" pitchFamily="18" charset="0"/>
              </a:rPr>
              <a:t>)</a:t>
            </a:r>
            <a:r>
              <a:rPr lang="es-ES_tradnl" altLang="en-US" sz="2800" dirty="0">
                <a:cs typeface="Times New Roman" pitchFamily="18" charset="0"/>
              </a:rPr>
              <a:t> __________ somos simpáticos.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 	               </a:t>
            </a:r>
            <a:r>
              <a:rPr lang="es-ES_tradnl" altLang="en-US" sz="2800" i="1" dirty="0">
                <a:cs typeface="Times New Roman" pitchFamily="18" charset="0"/>
              </a:rPr>
              <a:t>(</a:t>
            </a:r>
            <a:r>
              <a:rPr lang="es-ES_tradnl" altLang="en-US" sz="2800" i="1" dirty="0" err="1">
                <a:cs typeface="Times New Roman" pitchFamily="18" charset="0"/>
              </a:rPr>
              <a:t>they</a:t>
            </a:r>
            <a:r>
              <a:rPr lang="es-ES_tradnl" altLang="en-US" sz="2800" i="1" dirty="0">
                <a:cs typeface="Times New Roman" pitchFamily="18" charset="0"/>
              </a:rPr>
              <a:t> </a:t>
            </a:r>
            <a:r>
              <a:rPr lang="es-ES_tradnl" altLang="en-US" sz="2800" i="1" dirty="0" err="1">
                <a:cs typeface="Times New Roman" pitchFamily="18" charset="0"/>
              </a:rPr>
              <a:t>girls</a:t>
            </a:r>
            <a:r>
              <a:rPr lang="es-ES_tradnl" altLang="en-US" sz="2800" i="1" dirty="0">
                <a:cs typeface="Times New Roman" pitchFamily="18" charset="0"/>
              </a:rPr>
              <a:t>)</a:t>
            </a:r>
            <a:r>
              <a:rPr lang="es-ES_tradnl" altLang="en-US" sz="2800" dirty="0">
                <a:cs typeface="Times New Roman" pitchFamily="18" charset="0"/>
              </a:rPr>
              <a:t> __________ son bonitas.</a:t>
            </a:r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338512"/>
            <a:ext cx="1143000" cy="70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186237"/>
            <a:ext cx="914400" cy="690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953000"/>
            <a:ext cx="1019175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959475"/>
            <a:ext cx="1600200" cy="89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657600" y="76200"/>
            <a:ext cx="4876800" cy="838200"/>
          </a:xfrm>
        </p:spPr>
        <p:txBody>
          <a:bodyPr/>
          <a:lstStyle/>
          <a:p>
            <a:r>
              <a:rPr lang="es-ES_tradnl" altLang="en-US">
                <a:solidFill>
                  <a:srgbClr val="FF0000"/>
                </a:solidFill>
              </a:rPr>
              <a:t>REPASO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762000"/>
            <a:ext cx="8458200" cy="6019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What is a Subject Pronoun?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A subject pronoun is a word that REPLACES a noun.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i="1"/>
              <a:t>i.e. 	Karina is from Florida.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i="1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i="1"/>
              <a:t>		      She is from Florida.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i="1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So, What would be the subject pronoun for…?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Belinda=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Jorge &amp; Robert=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Henry &amp; I=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Wilson=</a:t>
            </a:r>
          </a:p>
        </p:txBody>
      </p:sp>
      <p:sp>
        <p:nvSpPr>
          <p:cNvPr id="21508" name="Oval 4"/>
          <p:cNvSpPr>
            <a:spLocks noChangeArrowheads="1"/>
          </p:cNvSpPr>
          <p:nvPr/>
        </p:nvSpPr>
        <p:spPr bwMode="auto">
          <a:xfrm>
            <a:off x="2057400" y="2133600"/>
            <a:ext cx="1143000" cy="457200"/>
          </a:xfrm>
          <a:prstGeom prst="ellips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/>
          </a:p>
          <a:p>
            <a:pPr algn="ctr"/>
            <a:endParaRPr lang="en-US" altLang="en-US"/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1981200" y="1812925"/>
            <a:ext cx="9588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subject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 flipV="1">
            <a:off x="2209800" y="2590800"/>
            <a:ext cx="609600" cy="609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 rot="-2474190">
            <a:off x="1747838" y="2590800"/>
            <a:ext cx="10715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replaces</a:t>
            </a:r>
          </a:p>
        </p:txBody>
      </p:sp>
      <p:sp>
        <p:nvSpPr>
          <p:cNvPr id="21512" name="Oval 8"/>
          <p:cNvSpPr>
            <a:spLocks noChangeArrowheads="1"/>
          </p:cNvSpPr>
          <p:nvPr/>
        </p:nvSpPr>
        <p:spPr bwMode="auto">
          <a:xfrm>
            <a:off x="1752600" y="3124200"/>
            <a:ext cx="533400" cy="533400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1447800" y="3519488"/>
            <a:ext cx="10715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Pronoun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2035175" y="4419600"/>
            <a:ext cx="658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She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3200400" y="4953000"/>
            <a:ext cx="844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They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2514600" y="5410200"/>
            <a:ext cx="700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We 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2057400" y="5867400"/>
            <a:ext cx="555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276600" y="0"/>
            <a:ext cx="5181600" cy="838200"/>
          </a:xfrm>
        </p:spPr>
        <p:txBody>
          <a:bodyPr/>
          <a:lstStyle/>
          <a:p>
            <a:r>
              <a:rPr lang="en-US" altLang="en-US" b="1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685800"/>
            <a:ext cx="8991600" cy="52578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altLang="en-US" sz="2400" dirty="0"/>
              <a:t>What SPANISH SUBJECT PRONOUN would you use for the following?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400" dirty="0"/>
              <a:t> When you talk </a:t>
            </a:r>
            <a:r>
              <a:rPr lang="en-US" altLang="en-US" sz="2400" u="sng" dirty="0"/>
              <a:t>about</a:t>
            </a:r>
            <a:r>
              <a:rPr lang="en-US" altLang="en-US" sz="2400" dirty="0"/>
              <a:t> </a:t>
            </a:r>
            <a:r>
              <a:rPr lang="en-US" altLang="en-US" sz="2400" dirty="0" smtClean="0"/>
              <a:t>José</a:t>
            </a: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400" dirty="0"/>
              <a:t> When you talk </a:t>
            </a:r>
            <a:r>
              <a:rPr lang="en-US" altLang="en-US" sz="2400" u="sng" dirty="0"/>
              <a:t>to</a:t>
            </a:r>
            <a:r>
              <a:rPr lang="en-US" altLang="en-US" sz="2400" dirty="0"/>
              <a:t> your </a:t>
            </a:r>
            <a:r>
              <a:rPr lang="en-US" altLang="en-US" sz="2400" dirty="0" smtClean="0"/>
              <a:t>cousin</a:t>
            </a: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400" dirty="0"/>
              <a:t>When you talk </a:t>
            </a:r>
            <a:r>
              <a:rPr lang="en-US" altLang="en-US" sz="2400" u="sng" dirty="0"/>
              <a:t>about</a:t>
            </a:r>
            <a:r>
              <a:rPr lang="en-US" altLang="en-US" sz="2400" dirty="0"/>
              <a:t> </a:t>
            </a:r>
            <a:r>
              <a:rPr lang="en-US" altLang="en-US" sz="2400" dirty="0" smtClean="0"/>
              <a:t>Maritza</a:t>
            </a: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400" dirty="0"/>
              <a:t>When you talk </a:t>
            </a:r>
            <a:r>
              <a:rPr lang="en-US" altLang="en-US" sz="2400" u="sng" dirty="0"/>
              <a:t>to</a:t>
            </a:r>
            <a:r>
              <a:rPr lang="en-US" altLang="en-US" sz="2400" dirty="0"/>
              <a:t> your </a:t>
            </a:r>
            <a:r>
              <a:rPr lang="en-US" altLang="en-US" sz="2400" dirty="0" smtClean="0"/>
              <a:t>teachers</a:t>
            </a: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400" dirty="0"/>
              <a:t>When you talk </a:t>
            </a:r>
            <a:r>
              <a:rPr lang="en-US" altLang="en-US" sz="2400" u="sng" dirty="0"/>
              <a:t>about </a:t>
            </a:r>
            <a:r>
              <a:rPr lang="en-US" altLang="en-US" sz="2400" dirty="0"/>
              <a:t> </a:t>
            </a:r>
            <a:r>
              <a:rPr lang="en-US" altLang="en-US" sz="2400" dirty="0" smtClean="0"/>
              <a:t>Luisa, Raul &amp; yourself</a:t>
            </a: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400" dirty="0"/>
              <a:t>When you talk </a:t>
            </a:r>
            <a:r>
              <a:rPr lang="en-US" altLang="en-US" sz="2400" u="sng" dirty="0" smtClean="0"/>
              <a:t>about</a:t>
            </a:r>
            <a:r>
              <a:rPr lang="en-US" altLang="en-US" sz="2400" dirty="0" smtClean="0"/>
              <a:t>  yourself</a:t>
            </a:r>
            <a:endParaRPr lang="en-US" altLang="en-US" sz="2400" dirty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809225"/>
            <a:ext cx="1219200" cy="754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981200"/>
            <a:ext cx="1143000" cy="73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2075" y="4419028"/>
            <a:ext cx="873125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614738"/>
            <a:ext cx="1219200" cy="728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5562600"/>
            <a:ext cx="914400" cy="69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122217"/>
            <a:ext cx="1234360" cy="75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124200" y="76200"/>
            <a:ext cx="5334000" cy="1143000"/>
          </a:xfrm>
        </p:spPr>
        <p:txBody>
          <a:bodyPr/>
          <a:lstStyle/>
          <a:p>
            <a:r>
              <a:rPr lang="en-US" altLang="en-US" sz="4000">
                <a:solidFill>
                  <a:srgbClr val="FF0000"/>
                </a:solidFill>
              </a:rPr>
              <a:t>El verbo </a:t>
            </a:r>
            <a:r>
              <a:rPr lang="en-US" altLang="en-US" sz="4000">
                <a:solidFill>
                  <a:schemeClr val="accent2"/>
                </a:solidFill>
              </a:rPr>
              <a:t>Ser</a:t>
            </a:r>
            <a:endParaRPr lang="en-US" altLang="en-US" sz="400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229600" cy="5638800"/>
          </a:xfrm>
        </p:spPr>
        <p:txBody>
          <a:bodyPr/>
          <a:lstStyle/>
          <a:p>
            <a:r>
              <a:rPr lang="en-US" altLang="en-US" sz="2800" dirty="0"/>
              <a:t>The verb SER means “to be”.  It is used to describe physical / personality characteristics.</a:t>
            </a:r>
          </a:p>
          <a:p>
            <a:r>
              <a:rPr lang="en-US" altLang="en-US" sz="2800" dirty="0"/>
              <a:t>Study the forms of the PRESENT TENSE of the verb SER</a:t>
            </a:r>
          </a:p>
          <a:p>
            <a:pPr>
              <a:buFontTx/>
              <a:buNone/>
            </a:pPr>
            <a:r>
              <a:rPr lang="en-US" altLang="en-US" sz="2800" dirty="0"/>
              <a:t>                 </a:t>
            </a:r>
            <a:r>
              <a:rPr lang="en-US" altLang="en-US" sz="2800" dirty="0" err="1"/>
              <a:t>Yo</a:t>
            </a:r>
            <a:r>
              <a:rPr lang="en-US" altLang="en-US" sz="2800" dirty="0"/>
              <a:t>-  			</a:t>
            </a:r>
            <a:r>
              <a:rPr lang="en-US" altLang="en-US" sz="2800" i="1" dirty="0"/>
              <a:t>(I am)</a:t>
            </a:r>
            <a:endParaRPr lang="en-US" altLang="en-US" sz="2800" dirty="0"/>
          </a:p>
          <a:p>
            <a:pPr>
              <a:buFontTx/>
              <a:buNone/>
            </a:pPr>
            <a:r>
              <a:rPr lang="en-US" altLang="en-US" sz="2800" dirty="0"/>
              <a:t>		        </a:t>
            </a:r>
            <a:r>
              <a:rPr lang="en-US" altLang="en-US" sz="2800" dirty="0" err="1"/>
              <a:t>T</a:t>
            </a:r>
            <a:r>
              <a:rPr lang="en-US" altLang="en-US" sz="2800" dirty="0" err="1">
                <a:cs typeface="Times New Roman" pitchFamily="18" charset="0"/>
              </a:rPr>
              <a:t>ú</a:t>
            </a:r>
            <a:r>
              <a:rPr lang="en-US" altLang="en-US" sz="2800" dirty="0">
                <a:cs typeface="Times New Roman" pitchFamily="18" charset="0"/>
              </a:rPr>
              <a:t>-			</a:t>
            </a:r>
            <a:r>
              <a:rPr lang="en-US" altLang="en-US" sz="2800" i="1" dirty="0">
                <a:cs typeface="Times New Roman" pitchFamily="18" charset="0"/>
              </a:rPr>
              <a:t>(You are)	</a:t>
            </a:r>
            <a:endParaRPr lang="en-US" altLang="en-US" sz="2800" dirty="0">
              <a:solidFill>
                <a:schemeClr val="accent2"/>
              </a:solidFill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altLang="en-US" sz="2800" dirty="0">
                <a:cs typeface="Times New Roman" pitchFamily="18" charset="0"/>
              </a:rPr>
              <a:t>     </a:t>
            </a:r>
            <a:r>
              <a:rPr lang="en-US" altLang="en-US" sz="2800" dirty="0" err="1">
                <a:cs typeface="Times New Roman" pitchFamily="18" charset="0"/>
              </a:rPr>
              <a:t>Él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 err="1">
                <a:cs typeface="Times New Roman" pitchFamily="18" charset="0"/>
              </a:rPr>
              <a:t>ella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 err="1">
                <a:cs typeface="Times New Roman" pitchFamily="18" charset="0"/>
              </a:rPr>
              <a:t>Ud</a:t>
            </a:r>
            <a:r>
              <a:rPr lang="en-US" altLang="en-US" sz="2800" dirty="0">
                <a:cs typeface="Times New Roman" pitchFamily="18" charset="0"/>
              </a:rPr>
              <a:t>.-			</a:t>
            </a:r>
            <a:r>
              <a:rPr lang="en-US" altLang="en-US" sz="2800" i="1" dirty="0">
                <a:cs typeface="Times New Roman" pitchFamily="18" charset="0"/>
              </a:rPr>
              <a:t>(</a:t>
            </a:r>
            <a:r>
              <a:rPr lang="en-US" altLang="en-US" sz="2800" i="1" dirty="0" err="1">
                <a:cs typeface="Times New Roman" pitchFamily="18" charset="0"/>
              </a:rPr>
              <a:t>He,she,you</a:t>
            </a:r>
            <a:r>
              <a:rPr lang="en-US" altLang="en-US" sz="2800" i="1" dirty="0">
                <a:cs typeface="Times New Roman" pitchFamily="18" charset="0"/>
              </a:rPr>
              <a:t>{polite} are)</a:t>
            </a:r>
            <a:endParaRPr lang="en-US" altLang="en-US" sz="2800" dirty="0">
              <a:solidFill>
                <a:schemeClr val="accent2"/>
              </a:solidFill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altLang="en-US" sz="2800" dirty="0">
                <a:cs typeface="Times New Roman" pitchFamily="18" charset="0"/>
              </a:rPr>
              <a:t>     </a:t>
            </a:r>
            <a:r>
              <a:rPr lang="en-US" altLang="en-US" sz="2800" dirty="0" err="1">
                <a:cs typeface="Times New Roman" pitchFamily="18" charset="0"/>
              </a:rPr>
              <a:t>Nosotros</a:t>
            </a:r>
            <a:r>
              <a:rPr lang="en-US" altLang="en-US" sz="2800" dirty="0">
                <a:cs typeface="Times New Roman" pitchFamily="18" charset="0"/>
              </a:rPr>
              <a:t>-			</a:t>
            </a:r>
            <a:r>
              <a:rPr lang="en-US" altLang="en-US" sz="2800" i="1" dirty="0">
                <a:cs typeface="Times New Roman" pitchFamily="18" charset="0"/>
              </a:rPr>
              <a:t>(We are)</a:t>
            </a:r>
            <a:endParaRPr lang="en-US" altLang="en-US" sz="2800" dirty="0"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altLang="en-US" sz="2800" dirty="0">
                <a:cs typeface="Times New Roman" pitchFamily="18" charset="0"/>
              </a:rPr>
              <a:t>	</a:t>
            </a:r>
            <a:r>
              <a:rPr lang="en-US" altLang="en-US" sz="2800" dirty="0" err="1">
                <a:cs typeface="Times New Roman" pitchFamily="18" charset="0"/>
              </a:rPr>
              <a:t>Ellos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 err="1">
                <a:cs typeface="Times New Roman" pitchFamily="18" charset="0"/>
              </a:rPr>
              <a:t>Ellas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 err="1">
                <a:cs typeface="Times New Roman" pitchFamily="18" charset="0"/>
              </a:rPr>
              <a:t>Uds</a:t>
            </a:r>
            <a:r>
              <a:rPr lang="en-US" altLang="en-US" sz="2800" dirty="0">
                <a:cs typeface="Times New Roman" pitchFamily="18" charset="0"/>
              </a:rPr>
              <a:t>- 			</a:t>
            </a:r>
            <a:r>
              <a:rPr lang="en-US" altLang="en-US" sz="2800" i="1" dirty="0">
                <a:cs typeface="Times New Roman" pitchFamily="18" charset="0"/>
              </a:rPr>
              <a:t>(They, you {plural} are)</a:t>
            </a:r>
            <a:endParaRPr lang="en-US" altLang="en-US" sz="2800" dirty="0">
              <a:solidFill>
                <a:schemeClr val="accent2"/>
              </a:solidFill>
              <a:cs typeface="Times New Roman" pitchFamily="18" charset="0"/>
            </a:endParaRPr>
          </a:p>
          <a:p>
            <a:r>
              <a:rPr lang="en-US" altLang="en-US" sz="2800" dirty="0">
                <a:cs typeface="Times New Roman" pitchFamily="18" charset="0"/>
              </a:rPr>
              <a:t>Note that the form of the verb changes with each SUBJECT PRONOUN.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743200" y="2773362"/>
            <a:ext cx="1143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 dirty="0">
                <a:solidFill>
                  <a:schemeClr val="accent2"/>
                </a:solidFill>
              </a:rPr>
              <a:t>Soy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667000" y="3367087"/>
            <a:ext cx="114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800" b="1" dirty="0" err="1">
                <a:solidFill>
                  <a:schemeClr val="accent2"/>
                </a:solidFill>
              </a:rPr>
              <a:t>Eres</a:t>
            </a:r>
            <a:endParaRPr lang="en-US" altLang="en-US" sz="2800" b="1" dirty="0">
              <a:solidFill>
                <a:schemeClr val="accent2"/>
              </a:solidFill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667000" y="3886200"/>
            <a:ext cx="1143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800" b="1" dirty="0">
                <a:solidFill>
                  <a:schemeClr val="accent2"/>
                </a:solidFill>
              </a:rPr>
              <a:t>Es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667000" y="4343400"/>
            <a:ext cx="1447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800" b="1" dirty="0" err="1">
                <a:solidFill>
                  <a:schemeClr val="accent2"/>
                </a:solidFill>
              </a:rPr>
              <a:t>Somos</a:t>
            </a:r>
            <a:endParaRPr lang="en-US" altLang="en-US" sz="2800" b="1" dirty="0">
              <a:solidFill>
                <a:schemeClr val="accent2"/>
              </a:solidFill>
            </a:endParaRP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3048000" y="4876800"/>
            <a:ext cx="1143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800" b="1" dirty="0">
                <a:solidFill>
                  <a:schemeClr val="accent2"/>
                </a:solidFill>
              </a:rPr>
              <a:t>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570037"/>
            <a:ext cx="8229600" cy="4525963"/>
          </a:xfrm>
        </p:spPr>
        <p:txBody>
          <a:bodyPr/>
          <a:lstStyle/>
          <a:p>
            <a:r>
              <a:rPr lang="en-US" altLang="en-US" sz="2800" dirty="0" err="1" smtClean="0"/>
              <a:t>Copia</a:t>
            </a:r>
            <a:r>
              <a:rPr lang="en-US" altLang="en-US" sz="2800" dirty="0" smtClean="0"/>
              <a:t> y </a:t>
            </a:r>
            <a:r>
              <a:rPr lang="en-US" altLang="en-US" sz="2800" dirty="0" err="1" smtClean="0"/>
              <a:t>responde</a:t>
            </a:r>
            <a:r>
              <a:rPr lang="en-US" altLang="en-US" sz="2800" dirty="0" smtClean="0"/>
              <a:t> con el </a:t>
            </a:r>
            <a:r>
              <a:rPr lang="en-US" altLang="en-US" sz="2800" dirty="0" err="1" smtClean="0"/>
              <a:t>dialogo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en</a:t>
            </a:r>
            <a:r>
              <a:rPr lang="en-US" altLang="en-US" sz="2800" dirty="0" smtClean="0"/>
              <a:t> la </a:t>
            </a:r>
            <a:r>
              <a:rPr lang="en-US" altLang="en-US" sz="2800" dirty="0" err="1" smtClean="0"/>
              <a:t>proxima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pagina</a:t>
            </a:r>
            <a:endParaRPr lang="en-US" altLang="en-US" sz="2400" u="sng" dirty="0"/>
          </a:p>
        </p:txBody>
      </p:sp>
      <p:graphicFrame>
        <p:nvGraphicFramePr>
          <p:cNvPr id="4141" name="Group 4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14793452"/>
              </p:ext>
            </p:extLst>
          </p:nvPr>
        </p:nvGraphicFramePr>
        <p:xfrm>
          <a:off x="838200" y="2484119"/>
          <a:ext cx="7543800" cy="3566160"/>
        </p:xfrm>
        <a:graphic>
          <a:graphicData uri="http://schemas.openxmlformats.org/drawingml/2006/table">
            <a:tbl>
              <a:tblPr/>
              <a:tblGrid>
                <a:gridCol w="1571625"/>
                <a:gridCol w="1697355"/>
                <a:gridCol w="2074545"/>
                <a:gridCol w="2200275"/>
              </a:tblGrid>
              <a:tr h="8737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¿quien es?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¿de donde es?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¿de que nacionalidad es?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</a:tr>
              <a:tr h="8737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 muchacha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8737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 muchacho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992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59" t="37917" r="39404" b="11875"/>
          <a:stretch/>
        </p:blipFill>
        <p:spPr bwMode="auto">
          <a:xfrm>
            <a:off x="683342" y="761200"/>
            <a:ext cx="7546258" cy="602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515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286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143000"/>
            <a:ext cx="8534400" cy="5334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s-ES_tradnl" altLang="en-US" sz="2800" kern="0" smtClean="0"/>
              <a:t>Copia y responde</a:t>
            </a:r>
            <a:endParaRPr lang="es-ES_tradnl" altLang="en-US" sz="2800" b="1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¿Quién eres?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¿Eres norteamericano(a)?</a:t>
            </a:r>
          </a:p>
          <a:p>
            <a:pPr marL="609600" indent="-609600">
              <a:buFontTx/>
              <a:buAutoNum type="arabicPeriod"/>
            </a:pPr>
            <a:endParaRPr lang="es-ES_tradnl" altLang="en-US" sz="2800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¿De qué nacionalidad eres?</a:t>
            </a:r>
          </a:p>
          <a:p>
            <a:pPr marL="609600" indent="-609600">
              <a:buFontTx/>
              <a:buAutoNum type="arabicPeriod"/>
            </a:pPr>
            <a:endParaRPr lang="es-ES_tradnl" altLang="en-US" sz="2800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¿De dónde eres?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¿Eres gracioso(a) o serio(a)?</a:t>
            </a: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200837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85800"/>
            <a:ext cx="7772400" cy="54102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4000" dirty="0" smtClean="0">
                <a:solidFill>
                  <a:srgbClr val="FF0000"/>
                </a:solidFill>
              </a:rPr>
              <a:t>Tarea </a:t>
            </a:r>
            <a:r>
              <a:rPr lang="es-ES_tradnl" altLang="en-US" sz="4000" dirty="0">
                <a:solidFill>
                  <a:srgbClr val="FF0000"/>
                </a:solidFill>
              </a:rPr>
              <a:t># </a:t>
            </a:r>
            <a:r>
              <a:rPr lang="es-ES_tradnl" altLang="en-US" sz="4000" dirty="0" smtClean="0">
                <a:solidFill>
                  <a:srgbClr val="FF0000"/>
                </a:solidFill>
              </a:rPr>
              <a:t>20</a:t>
            </a:r>
            <a:endParaRPr lang="es-ES_tradnl" altLang="en-US" sz="4000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WORKBOOK:</a:t>
            </a:r>
          </a:p>
          <a:p>
            <a:pPr lvl="1">
              <a:lnSpc>
                <a:spcPct val="90000"/>
              </a:lnSpc>
            </a:pPr>
            <a:r>
              <a:rPr lang="es-ES_tradnl" altLang="en-US" dirty="0" smtClean="0"/>
              <a:t>Completa p. 1.10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SIGN </a:t>
            </a:r>
            <a:r>
              <a:rPr lang="es-ES_tradnl" altLang="en-US" u="sng" dirty="0" smtClean="0"/>
              <a:t>QUIZ C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by</a:t>
            </a:r>
            <a:r>
              <a:rPr lang="es-ES_tradnl" altLang="en-US" dirty="0" smtClean="0"/>
              <a:t> NO LATER </a:t>
            </a:r>
            <a:r>
              <a:rPr lang="es-ES_tradnl" altLang="en-US" dirty="0" err="1" smtClean="0"/>
              <a:t>than</a:t>
            </a:r>
            <a:r>
              <a:rPr lang="es-ES_tradnl" altLang="en-US" dirty="0" smtClean="0"/>
              <a:t> NEXT FRIDAY</a:t>
            </a:r>
            <a:endParaRPr lang="es-ES_tradnl" altLang="en-US" dirty="0" smtClean="0"/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SIGN </a:t>
            </a:r>
            <a:r>
              <a:rPr lang="es-ES_tradnl" altLang="en-US" u="sng" dirty="0" smtClean="0"/>
              <a:t>RUBRIC: Proyecto de verano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by</a:t>
            </a:r>
            <a:r>
              <a:rPr lang="es-ES_tradnl" altLang="en-US" dirty="0" smtClean="0"/>
              <a:t> THURSDAY</a:t>
            </a:r>
          </a:p>
          <a:p>
            <a:pPr marL="0" indent="0">
              <a:lnSpc>
                <a:spcPct val="90000"/>
              </a:lnSpc>
              <a:buNone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6192</TotalTime>
  <Words>245</Words>
  <Application>Microsoft Office PowerPoint</Application>
  <PresentationFormat>On-screen Show (4:3)</PresentationFormat>
  <Paragraphs>79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Art Class</vt:lpstr>
      <vt:lpstr>Me llamo _________ Clase 602 La fecha es el 3 de noviembre del 2017</vt:lpstr>
      <vt:lpstr>REPASO</vt:lpstr>
      <vt:lpstr>Practica</vt:lpstr>
      <vt:lpstr>El verbo Ser</vt:lpstr>
      <vt:lpstr>Practica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 de noviembre del 2009</dc:title>
  <dc:creator>Helen Zumaeta</dc:creator>
  <cp:lastModifiedBy>Helen Zumaeta</cp:lastModifiedBy>
  <cp:revision>51</cp:revision>
  <cp:lastPrinted>2016-11-17T16:23:58Z</cp:lastPrinted>
  <dcterms:created xsi:type="dcterms:W3CDTF">2009-11-12T19:02:12Z</dcterms:created>
  <dcterms:modified xsi:type="dcterms:W3CDTF">2017-11-03T19:49:22Z</dcterms:modified>
</cp:coreProperties>
</file>